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Archivo Black" panose="020B0604020202020204" charset="0"/>
      <p:regular r:id="rId11"/>
    </p:embeddedFont>
    <p:embeddedFont>
      <p:font typeface="Public Sans" panose="020B0604020202020204" charset="0"/>
      <p:regular r:id="rId12"/>
    </p:embeddedFont>
    <p:embeddedFont>
      <p:font typeface="Public Sans Bold" panose="020B0604020202020204" charset="0"/>
      <p:regular r:id="rId13"/>
    </p:embeddedFont>
    <p:embeddedFont>
      <p:font typeface="TT Norms" panose="020B0604020202020204" charset="0"/>
      <p:regular r:id="rId14"/>
    </p:embeddedFont>
    <p:embeddedFont>
      <p:font typeface="TT Norm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13" autoAdjust="0"/>
    <p:restoredTop sz="94622" autoAdjust="0"/>
  </p:normalViewPr>
  <p:slideViewPr>
    <p:cSldViewPr>
      <p:cViewPr varScale="1">
        <p:scale>
          <a:sx n="35" d="100"/>
          <a:sy n="35" d="100"/>
        </p:scale>
        <p:origin x="370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sv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17" Type="http://schemas.openxmlformats.org/officeDocument/2006/relationships/image" Target="../media/image20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5" Type="http://schemas.openxmlformats.org/officeDocument/2006/relationships/image" Target="../media/image39.svg"/><Relationship Id="rId10" Type="http://schemas.openxmlformats.org/officeDocument/2006/relationships/image" Target="../media/image36.png"/><Relationship Id="rId19" Type="http://schemas.openxmlformats.org/officeDocument/2006/relationships/image" Target="../media/image41.svg"/><Relationship Id="rId4" Type="http://schemas.openxmlformats.org/officeDocument/2006/relationships/image" Target="../media/image32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20.svg"/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12" Type="http://schemas.openxmlformats.org/officeDocument/2006/relationships/image" Target="../media/image28.svg"/><Relationship Id="rId17" Type="http://schemas.openxmlformats.org/officeDocument/2006/relationships/image" Target="../media/image19.png"/><Relationship Id="rId2" Type="http://schemas.openxmlformats.org/officeDocument/2006/relationships/image" Target="../media/image13.jpeg"/><Relationship Id="rId16" Type="http://schemas.openxmlformats.org/officeDocument/2006/relationships/image" Target="../media/image18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17.png"/><Relationship Id="rId10" Type="http://schemas.openxmlformats.org/officeDocument/2006/relationships/image" Target="../media/image47.svg"/><Relationship Id="rId19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50.jpe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svg"/><Relationship Id="rId5" Type="http://schemas.openxmlformats.org/officeDocument/2006/relationships/image" Target="../media/image4.png"/><Relationship Id="rId15" Type="http://schemas.openxmlformats.org/officeDocument/2006/relationships/image" Target="../media/image20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39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21" Type="http://schemas.openxmlformats.org/officeDocument/2006/relationships/image" Target="../media/image54.svg"/><Relationship Id="rId7" Type="http://schemas.openxmlformats.org/officeDocument/2006/relationships/image" Target="../media/image52.svg"/><Relationship Id="rId12" Type="http://schemas.openxmlformats.org/officeDocument/2006/relationships/image" Target="../media/image23.png"/><Relationship Id="rId17" Type="http://schemas.openxmlformats.org/officeDocument/2006/relationships/image" Target="../media/image18.svg"/><Relationship Id="rId2" Type="http://schemas.openxmlformats.org/officeDocument/2006/relationships/image" Target="../media/image13.jpeg"/><Relationship Id="rId16" Type="http://schemas.openxmlformats.org/officeDocument/2006/relationships/image" Target="../media/image17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.svg"/><Relationship Id="rId5" Type="http://schemas.openxmlformats.org/officeDocument/2006/relationships/image" Target="../media/image35.png"/><Relationship Id="rId15" Type="http://schemas.openxmlformats.org/officeDocument/2006/relationships/image" Target="../media/image28.svg"/><Relationship Id="rId23" Type="http://schemas.openxmlformats.org/officeDocument/2006/relationships/image" Target="../media/image56.svg"/><Relationship Id="rId10" Type="http://schemas.openxmlformats.org/officeDocument/2006/relationships/image" Target="../media/image4.png"/><Relationship Id="rId19" Type="http://schemas.openxmlformats.org/officeDocument/2006/relationships/image" Target="../media/image20.svg"/><Relationship Id="rId4" Type="http://schemas.openxmlformats.org/officeDocument/2006/relationships/image" Target="../media/image34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1.png"/><Relationship Id="rId18" Type="http://schemas.openxmlformats.org/officeDocument/2006/relationships/image" Target="../media/image68.svg"/><Relationship Id="rId26" Type="http://schemas.openxmlformats.org/officeDocument/2006/relationships/image" Target="../media/image74.sv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67.png"/><Relationship Id="rId25" Type="http://schemas.openxmlformats.org/officeDocument/2006/relationships/image" Target="../media/image73.png"/><Relationship Id="rId2" Type="http://schemas.openxmlformats.org/officeDocument/2006/relationships/image" Target="../media/image13.jpeg"/><Relationship Id="rId16" Type="http://schemas.openxmlformats.org/officeDocument/2006/relationships/image" Target="../media/image28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27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10" Type="http://schemas.openxmlformats.org/officeDocument/2006/relationships/image" Target="../media/image64.svg"/><Relationship Id="rId19" Type="http://schemas.openxmlformats.org/officeDocument/2006/relationships/image" Target="../media/image2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2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82.png"/><Relationship Id="rId3" Type="http://schemas.openxmlformats.org/officeDocument/2006/relationships/image" Target="../media/image78.png"/><Relationship Id="rId21" Type="http://schemas.openxmlformats.org/officeDocument/2006/relationships/image" Target="../media/image30.svg"/><Relationship Id="rId7" Type="http://schemas.openxmlformats.org/officeDocument/2006/relationships/image" Target="../media/image81.svg"/><Relationship Id="rId12" Type="http://schemas.openxmlformats.org/officeDocument/2006/relationships/image" Target="../media/image23.png"/><Relationship Id="rId17" Type="http://schemas.openxmlformats.org/officeDocument/2006/relationships/image" Target="../media/image20.svg"/><Relationship Id="rId25" Type="http://schemas.openxmlformats.org/officeDocument/2006/relationships/image" Target="../media/image87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5.svg"/><Relationship Id="rId24" Type="http://schemas.openxmlformats.org/officeDocument/2006/relationships/image" Target="../media/image86.png"/><Relationship Id="rId5" Type="http://schemas.openxmlformats.org/officeDocument/2006/relationships/image" Target="../media/image35.png"/><Relationship Id="rId15" Type="http://schemas.openxmlformats.org/officeDocument/2006/relationships/image" Target="../media/image39.svg"/><Relationship Id="rId23" Type="http://schemas.openxmlformats.org/officeDocument/2006/relationships/image" Target="../media/image85.svg"/><Relationship Id="rId10" Type="http://schemas.openxmlformats.org/officeDocument/2006/relationships/image" Target="../media/image4.png"/><Relationship Id="rId19" Type="http://schemas.openxmlformats.org/officeDocument/2006/relationships/image" Target="../media/image83.svg"/><Relationship Id="rId4" Type="http://schemas.openxmlformats.org/officeDocument/2006/relationships/image" Target="../media/image79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Relationship Id="rId22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CAB3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7E11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4750" y="6904433"/>
            <a:ext cx="4667250" cy="1034903"/>
          </a:xfrm>
          <a:custGeom>
            <a:avLst/>
            <a:gdLst/>
            <a:ahLst/>
            <a:cxnLst/>
            <a:rect l="l" t="t" r="r" b="b"/>
            <a:pathLst>
              <a:path w="4667250" h="1034903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576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6427683"/>
            <a:ext cx="4667250" cy="994202"/>
            <a:chOff x="0" y="0"/>
            <a:chExt cx="1229235" cy="261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235" cy="261847"/>
            </a:xfrm>
            <a:custGeom>
              <a:avLst/>
              <a:gdLst/>
              <a:ahLst/>
              <a:cxnLst/>
              <a:rect l="l" t="t" r="r" b="b"/>
              <a:pathLst>
                <a:path w="1229235" h="261847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229235" cy="328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https://yanarex.github.io/shuttle-app/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7E1125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CAB3B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223265" y="185583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2474894"/>
            <a:ext cx="7778750" cy="387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PANTHER SHUTTLE APP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774102"/>
            <a:ext cx="8115300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Members: Joseph Hilte, Tony Arrington, Jonathan Suo, and Chase </a:t>
            </a:r>
            <a:r>
              <a:rPr lang="en-US" sz="2500" b="1" dirty="0" err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Monigle</a:t>
            </a: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500"/>
              </a:lnSpc>
            </a:pP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28700" y="8090388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/>
            <p:cNvSpPr/>
            <p:nvPr/>
          </p:nvSpPr>
          <p:spPr>
            <a:xfrm rot="-125999">
              <a:off x="8783" y="-11160"/>
              <a:ext cx="600134" cy="490367"/>
            </a:xfrm>
            <a:custGeom>
              <a:avLst/>
              <a:gdLst/>
              <a:ahLst/>
              <a:cxnLst/>
              <a:rect l="l" t="t" r="r" b="b"/>
              <a:pathLst>
                <a:path w="600134" h="490367">
                  <a:moveTo>
                    <a:pt x="414222" y="15189"/>
                  </a:moveTo>
                  <a:lnTo>
                    <a:pt x="0" y="0"/>
                  </a:lnTo>
                  <a:lnTo>
                    <a:pt x="185912" y="475178"/>
                  </a:lnTo>
                  <a:lnTo>
                    <a:pt x="600134" y="490366"/>
                  </a:lnTo>
                  <a:lnTo>
                    <a:pt x="414222" y="15189"/>
                  </a:lnTo>
                  <a:close/>
                </a:path>
              </a:pathLst>
            </a:custGeom>
            <a:blipFill>
              <a:blip r:embed="rId5"/>
              <a:stretch>
                <a:fillRect l="-5577" t="-5288" r="-3205" b="-6112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6900" y="2356485"/>
            <a:ext cx="6972300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is involved?</a:t>
            </a:r>
          </a:p>
          <a:p>
            <a:pPr algn="l">
              <a:lnSpc>
                <a:spcPts val="8499"/>
              </a:lnSpc>
            </a:pPr>
            <a:endParaRPr lang="en-US" sz="6799" b="1">
              <a:solidFill>
                <a:srgbClr val="1D1A1B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16900" y="3919476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Faculty Advisor: Professor Khaled Ali </a:t>
            </a: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Slhoub</a:t>
            </a: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Serving as the academic mentor for this project, providing guidance on methodology, research direction, and overall academic rigor.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Client: Student Vincent Borrelli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Acting as the project user/tester, offering domain expertise, and ensuring that the outcome align with the client’s needs.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4600" y="3467458"/>
            <a:ext cx="7952138" cy="1523506"/>
            <a:chOff x="0" y="0"/>
            <a:chExt cx="2094390" cy="401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600" y="5229089"/>
            <a:ext cx="7952138" cy="1523506"/>
            <a:chOff x="0" y="0"/>
            <a:chExt cx="2094390" cy="401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85696" y="3467458"/>
            <a:ext cx="8046924" cy="1523506"/>
            <a:chOff x="0" y="0"/>
            <a:chExt cx="2119355" cy="401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85696" y="5229089"/>
            <a:ext cx="8046924" cy="1523506"/>
            <a:chOff x="0" y="0"/>
            <a:chExt cx="2119355" cy="401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738114" y="6676647"/>
            <a:ext cx="1331727" cy="2750556"/>
          </a:xfrm>
          <a:custGeom>
            <a:avLst/>
            <a:gdLst/>
            <a:ahLst/>
            <a:cxnLst/>
            <a:rect l="l" t="t" r="r" b="b"/>
            <a:pathLst>
              <a:path w="1331727" h="2750556">
                <a:moveTo>
                  <a:pt x="0" y="0"/>
                </a:moveTo>
                <a:lnTo>
                  <a:pt x="1331728" y="0"/>
                </a:lnTo>
                <a:lnTo>
                  <a:pt x="1331728" y="2750556"/>
                </a:lnTo>
                <a:lnTo>
                  <a:pt x="0" y="275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44600" y="6990720"/>
            <a:ext cx="7952138" cy="1523506"/>
            <a:chOff x="0" y="0"/>
            <a:chExt cx="2094390" cy="4012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85696" y="6990720"/>
            <a:ext cx="8046924" cy="1523506"/>
            <a:chOff x="0" y="0"/>
            <a:chExt cx="2119355" cy="4012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869785" y="2682591"/>
            <a:ext cx="6548430" cy="7108201"/>
          </a:xfrm>
          <a:custGeom>
            <a:avLst/>
            <a:gdLst/>
            <a:ahLst/>
            <a:cxnLst/>
            <a:rect l="l" t="t" r="r" b="b"/>
            <a:pathLst>
              <a:path w="6548430" h="7108201">
                <a:moveTo>
                  <a:pt x="0" y="0"/>
                </a:moveTo>
                <a:lnTo>
                  <a:pt x="6548430" y="0"/>
                </a:lnTo>
                <a:lnTo>
                  <a:pt x="6548430" y="7108201"/>
                </a:lnTo>
                <a:lnTo>
                  <a:pt x="0" y="7108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441679" y="2907569"/>
            <a:ext cx="5404642" cy="6289038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72" r="-372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090885" y="4049017"/>
            <a:ext cx="2211705" cy="4114800"/>
          </a:xfrm>
          <a:custGeom>
            <a:avLst/>
            <a:gdLst/>
            <a:ahLst/>
            <a:cxnLst/>
            <a:rect l="l" t="t" r="r" b="b"/>
            <a:pathLst>
              <a:path w="2211705" h="4114800">
                <a:moveTo>
                  <a:pt x="0" y="0"/>
                </a:moveTo>
                <a:lnTo>
                  <a:pt x="2211705" y="0"/>
                </a:lnTo>
                <a:lnTo>
                  <a:pt x="2211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466010" y="7509273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Shuttle has low use.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24499" y="7489270"/>
            <a:ext cx="306502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Reliable Notifications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66010" y="398601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Lack of Info about shuttle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66010" y="574764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Not enough parking on campus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47244" y="3765984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App for Florida Tech Students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47244" y="5527615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 Friendly / Easily Availible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7455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Goals: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4853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Motivation: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62323" y="1161733"/>
            <a:ext cx="8963353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47598" y="1931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47598" y="3645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7598" y="5360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47598" y="7074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032056" y="1985273"/>
            <a:ext cx="490708" cy="4907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32056" y="3699773"/>
            <a:ext cx="490708" cy="490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32056" y="5414273"/>
            <a:ext cx="490708" cy="4907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32056" y="7128773"/>
            <a:ext cx="490708" cy="4907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65305" y="3891152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244600" y="1676400"/>
            <a:ext cx="619760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Features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45339" y="2505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user can see the shuttle schedule.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145339" y="42198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Be notified 30, 15, and 5 minutes before a shuttle reaches a designated location.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45339" y="1986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Info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45339" y="37006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45339" y="5934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See shuttle on live map.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145339" y="5415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Tracking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145339" y="7647177"/>
            <a:ext cx="614822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alert / request pickup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45339" y="7129652"/>
            <a:ext cx="42508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Booking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74133" y="5787323"/>
            <a:ext cx="11379156" cy="5123091"/>
            <a:chOff x="0" y="0"/>
            <a:chExt cx="899019" cy="404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028783" y="8196912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5"/>
                </a:lnTo>
                <a:lnTo>
                  <a:pt x="6302261" y="1892445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-933932"/>
            <a:ext cx="14499313" cy="8951717"/>
            <a:chOff x="0" y="0"/>
            <a:chExt cx="609727" cy="3764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727" cy="376439"/>
            </a:xfrm>
            <a:custGeom>
              <a:avLst/>
              <a:gdLst/>
              <a:ahLst/>
              <a:cxnLst/>
              <a:rect l="l" t="t" r="r" b="b"/>
              <a:pathLst>
                <a:path w="609727" h="376439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2501" y="1386775"/>
            <a:ext cx="2270840" cy="655451"/>
          </a:xfrm>
          <a:custGeom>
            <a:avLst/>
            <a:gdLst/>
            <a:ahLst/>
            <a:cxnLst/>
            <a:rect l="l" t="t" r="r" b="b"/>
            <a:pathLst>
              <a:path w="2270840" h="655451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5112" r="-214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31663" y="1714500"/>
            <a:ext cx="9972749" cy="7176934"/>
            <a:chOff x="0" y="0"/>
            <a:chExt cx="811032" cy="583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032" cy="583663"/>
            </a:xfrm>
            <a:custGeom>
              <a:avLst/>
              <a:gdLst/>
              <a:ahLst/>
              <a:cxnLst/>
              <a:rect l="l" t="t" r="r" b="b"/>
              <a:pathLst>
                <a:path w="811032" h="583663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11772" r="-117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4600" y="1899261"/>
            <a:ext cx="4837735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Novel Features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44600" y="4650242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 Arrival Times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Uses machine learning to estimate when a shuttle will arrive based on traffic, past delays, and rider demand.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Crowd Level Indicators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Shows how full each shuttle is (via driver input or student check-ins), so students can decide whether to wait for the next one.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with Campus Services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Links events so students can plan transportation around them.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Update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- First update to anything Panther Shuttle related.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84471" cy="639062"/>
            </a:xfrm>
            <a:custGeom>
              <a:avLst/>
              <a:gdLst/>
              <a:ahLst/>
              <a:cxnLst/>
              <a:rect l="l" t="t" r="r" b="b"/>
              <a:pathLst>
                <a:path w="2884471" h="639062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-1086039" y="5448229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921484" y="5205605"/>
            <a:ext cx="13089173" cy="5171733"/>
            <a:chOff x="0" y="0"/>
            <a:chExt cx="677619" cy="267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619" cy="267738"/>
            </a:xfrm>
            <a:custGeom>
              <a:avLst/>
              <a:gdLst/>
              <a:ahLst/>
              <a:cxnLst/>
              <a:rect l="l" t="t" r="r" b="b"/>
              <a:pathLst>
                <a:path w="677619" h="267738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06949" y="-247628"/>
            <a:ext cx="13871531" cy="8439123"/>
            <a:chOff x="0" y="0"/>
            <a:chExt cx="473570" cy="288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570" cy="288109"/>
            </a:xfrm>
            <a:custGeom>
              <a:avLst/>
              <a:gdLst/>
              <a:ahLst/>
              <a:cxnLst/>
              <a:rect l="l" t="t" r="r" b="b"/>
              <a:pathLst>
                <a:path w="473570" h="288109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-751658" y="667555"/>
            <a:ext cx="7681894" cy="8338555"/>
          </a:xfrm>
          <a:custGeom>
            <a:avLst/>
            <a:gdLst/>
            <a:ahLst/>
            <a:cxnLst/>
            <a:rect l="l" t="t" r="r" b="b"/>
            <a:pathLst>
              <a:path w="7681894" h="8338555">
                <a:moveTo>
                  <a:pt x="0" y="0"/>
                </a:moveTo>
                <a:lnTo>
                  <a:pt x="7681894" y="0"/>
                </a:lnTo>
                <a:lnTo>
                  <a:pt x="7681894" y="8338555"/>
                </a:lnTo>
                <a:lnTo>
                  <a:pt x="0" y="83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43103" y="1056532"/>
            <a:ext cx="7407684" cy="6422247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2486790" y="5191268"/>
            <a:ext cx="4650437" cy="5047964"/>
          </a:xfrm>
          <a:custGeom>
            <a:avLst/>
            <a:gdLst/>
            <a:ahLst/>
            <a:cxnLst/>
            <a:rect l="l" t="t" r="r" b="b"/>
            <a:pathLst>
              <a:path w="4650437" h="5047964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075981" y="350695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75981" y="5253230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75981" y="7000697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148499" y="3562927"/>
            <a:ext cx="421332" cy="4213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48499" y="5309204"/>
            <a:ext cx="421332" cy="4213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48499" y="7056671"/>
            <a:ext cx="421332" cy="42133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26" name="Group 26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83821" y="9889984"/>
            <a:ext cx="1321559" cy="523662"/>
          </a:xfrm>
          <a:custGeom>
            <a:avLst/>
            <a:gdLst/>
            <a:ahLst/>
            <a:cxnLst/>
            <a:rect l="l" t="t" r="r" b="b"/>
            <a:pathLst>
              <a:path w="1321559" h="523662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2394167" y="32099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91440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8075981" y="858639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8148499" y="8642367"/>
            <a:ext cx="421332" cy="42133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520169" y="201592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2759436" y="5699258"/>
            <a:ext cx="4105146" cy="3559042"/>
            <a:chOff x="0" y="0"/>
            <a:chExt cx="727368" cy="63060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3825955" y="6165696"/>
            <a:ext cx="1972107" cy="2802736"/>
          </a:xfrm>
          <a:custGeom>
            <a:avLst/>
            <a:gdLst/>
            <a:ahLst/>
            <a:cxnLst/>
            <a:rect l="l" t="t" r="r" b="b"/>
            <a:pathLst>
              <a:path w="1972107" h="2802736">
                <a:moveTo>
                  <a:pt x="0" y="0"/>
                </a:moveTo>
                <a:lnTo>
                  <a:pt x="1972107" y="0"/>
                </a:lnTo>
                <a:lnTo>
                  <a:pt x="1972107" y="2802736"/>
                </a:lnTo>
                <a:lnTo>
                  <a:pt x="0" y="2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8280571" y="1343851"/>
            <a:ext cx="482996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 Challenges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99589" y="420865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GPS jitter, urban canyons, and device variance can cause jumpy pins.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999589" y="5954931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Not having much app development experience can hinder progress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999589" y="354566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Real-time location accuracy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99589" y="5291938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First time developing app.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99589" y="770052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Many clients polling can spike load before class change times.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999589" y="703753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 latency &amp; scaling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99589" y="9288095"/>
            <a:ext cx="609079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OS throttling and quiet hours can delay alerts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99589" y="862510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Push notifications reliability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9461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2160280" y="3166848"/>
            <a:ext cx="1931378" cy="1659778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0691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6169942" y="3166848"/>
            <a:ext cx="1931378" cy="1659778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79881" y="4962426"/>
            <a:ext cx="3257550" cy="1032707"/>
            <a:chOff x="0" y="0"/>
            <a:chExt cx="4343400" cy="13769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5982"/>
              <a:ext cx="4148667" cy="864979"/>
              <a:chOff x="0" y="0"/>
              <a:chExt cx="1949202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492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49202" h="406400">
                    <a:moveTo>
                      <a:pt x="0" y="0"/>
                    </a:moveTo>
                    <a:lnTo>
                      <a:pt x="1746002" y="0"/>
                    </a:lnTo>
                    <a:lnTo>
                      <a:pt x="1949202" y="203200"/>
                    </a:lnTo>
                    <a:lnTo>
                      <a:pt x="174600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77800" y="-57150"/>
                <a:ext cx="1695202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0823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10183142" y="3166848"/>
            <a:ext cx="1931378" cy="1659778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93081" y="4962426"/>
            <a:ext cx="3257550" cy="1032707"/>
            <a:chOff x="0" y="0"/>
            <a:chExt cx="4343400" cy="137694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2B2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0955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14196342" y="3166848"/>
            <a:ext cx="1931378" cy="1659778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603106" y="4962426"/>
            <a:ext cx="3260725" cy="1032707"/>
            <a:chOff x="0" y="0"/>
            <a:chExt cx="4347633" cy="137694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373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5400000">
              <a:off x="3013434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2" y="0"/>
                  </a:lnTo>
                  <a:lnTo>
                    <a:pt x="1376942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70219" y="4962426"/>
            <a:ext cx="3257550" cy="1032707"/>
            <a:chOff x="0" y="0"/>
            <a:chExt cx="4343400" cy="1376942"/>
          </a:xfrm>
        </p:grpSpPr>
        <p:sp>
          <p:nvSpPr>
            <p:cNvPr id="35" name="Freeform 3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2719277" y="3626647"/>
            <a:ext cx="813384" cy="740180"/>
          </a:xfrm>
          <a:custGeom>
            <a:avLst/>
            <a:gdLst/>
            <a:ahLst/>
            <a:cxnLst/>
            <a:rect l="l" t="t" r="r" b="b"/>
            <a:pathLst>
              <a:path w="813384" h="740180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6753825" y="3590019"/>
            <a:ext cx="763612" cy="813435"/>
          </a:xfrm>
          <a:custGeom>
            <a:avLst/>
            <a:gdLst/>
            <a:ahLst/>
            <a:cxnLst/>
            <a:rect l="l" t="t" r="r" b="b"/>
            <a:pathLst>
              <a:path w="763612" h="813435">
                <a:moveTo>
                  <a:pt x="0" y="0"/>
                </a:moveTo>
                <a:lnTo>
                  <a:pt x="763612" y="0"/>
                </a:lnTo>
                <a:lnTo>
                  <a:pt x="763612" y="813435"/>
                </a:lnTo>
                <a:lnTo>
                  <a:pt x="0" y="8134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4755313" y="3549180"/>
            <a:ext cx="813435" cy="895114"/>
          </a:xfrm>
          <a:custGeom>
            <a:avLst/>
            <a:gdLst/>
            <a:ahLst/>
            <a:cxnLst/>
            <a:rect l="l" t="t" r="r" b="b"/>
            <a:pathLst>
              <a:path w="813435" h="895114">
                <a:moveTo>
                  <a:pt x="0" y="0"/>
                </a:moveTo>
                <a:lnTo>
                  <a:pt x="813435" y="0"/>
                </a:lnTo>
                <a:lnTo>
                  <a:pt x="813435" y="895114"/>
                </a:lnTo>
                <a:lnTo>
                  <a:pt x="0" y="8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0830644" y="3449320"/>
            <a:ext cx="636373" cy="1094835"/>
          </a:xfrm>
          <a:custGeom>
            <a:avLst/>
            <a:gdLst/>
            <a:ahLst/>
            <a:cxnLst/>
            <a:rect l="l" t="t" r="r" b="b"/>
            <a:pathLst>
              <a:path w="636373" h="1094835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55798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4600" y="1152502"/>
            <a:ext cx="8400322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Milestones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6463" y="6057116"/>
            <a:ext cx="3419013" cy="152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and solidify technical tools.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Provide demo(s) to evaluate tools used.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Resolve any of our technical challenges.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Showcase our collaboration tools.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Requirement Document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Design Document</a:t>
            </a:r>
          </a:p>
          <a:p>
            <a:pPr algn="ctr">
              <a:lnSpc>
                <a:spcPts val="1454"/>
              </a:lnSpc>
            </a:pPr>
            <a:r>
              <a:rPr lang="en-US" sz="1038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Test Plan</a:t>
            </a:r>
          </a:p>
          <a:p>
            <a:pPr algn="ctr">
              <a:lnSpc>
                <a:spcPts val="1454"/>
              </a:lnSpc>
            </a:pPr>
            <a:endParaRPr lang="en-US" sz="1038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570219" y="5280342"/>
            <a:ext cx="32540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44922" y="6057116"/>
            <a:ext cx="3111500" cy="14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Improve GUI to look better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ability to sign in using FIT login.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beginnings of the mapping system.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beginnings of the notification system.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5930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530081" y="6109433"/>
            <a:ext cx="310515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To be continued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6281" y="5280342"/>
            <a:ext cx="2952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Milestone...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465832" y="6057116"/>
            <a:ext cx="3496892" cy="14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Have a running version of the application on Android.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basic GUI.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Shuttle Schedule to be viewed (as PDF)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base framework for the interface.</a:t>
            </a:r>
          </a:p>
          <a:p>
            <a:pPr algn="ctr">
              <a:lnSpc>
                <a:spcPts val="1456"/>
              </a:lnSpc>
            </a:pPr>
            <a:endParaRPr lang="en-US" sz="104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CFB15-07CD-05BA-18BD-66A4A898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7818"/>
            <a:ext cx="16460781" cy="7998081"/>
          </a:xfrm>
          <a:prstGeom prst="rect">
            <a:avLst/>
          </a:prstGeom>
        </p:spPr>
      </p:pic>
      <p:grpSp>
        <p:nvGrpSpPr>
          <p:cNvPr id="7" name="Group 46">
            <a:extLst>
              <a:ext uri="{FF2B5EF4-FFF2-40B4-BE49-F238E27FC236}">
                <a16:creationId xmlns:a16="http://schemas.microsoft.com/office/drawing/2014/main" id="{7D2D8AE1-804C-A937-4407-BA99B34A9F2F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FDA42B2E-978C-B55F-472D-48C633ED7E92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48">
              <a:extLst>
                <a:ext uri="{FF2B5EF4-FFF2-40B4-BE49-F238E27FC236}">
                  <a16:creationId xmlns:a16="http://schemas.microsoft.com/office/drawing/2014/main" id="{AD2D9F5F-2049-F5FE-BF7C-AFE88F811A05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52">
            <a:extLst>
              <a:ext uri="{FF2B5EF4-FFF2-40B4-BE49-F238E27FC236}">
                <a16:creationId xmlns:a16="http://schemas.microsoft.com/office/drawing/2014/main" id="{9C044A80-02A0-4790-D7FC-641D0E7D7560}"/>
              </a:ext>
            </a:extLst>
          </p:cNvPr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49">
            <a:extLst>
              <a:ext uri="{FF2B5EF4-FFF2-40B4-BE49-F238E27FC236}">
                <a16:creationId xmlns:a16="http://schemas.microsoft.com/office/drawing/2014/main" id="{02EC9C0A-B93D-DCC9-5672-FA9E53AA6DA1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98D210B9-68C5-8591-840F-0D544DA4C665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1">
              <a:extLst>
                <a:ext uri="{FF2B5EF4-FFF2-40B4-BE49-F238E27FC236}">
                  <a16:creationId xmlns:a16="http://schemas.microsoft.com/office/drawing/2014/main" id="{23008E3C-16DA-86D4-BBA9-31E0959270A0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F3D4BF11-8CAF-AC35-8F60-ED8DCE11E6AB}"/>
              </a:ext>
            </a:extLst>
          </p:cNvPr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49BE7E59-D079-96A9-6B6C-9365F3C8FCD9}"/>
                </a:ext>
              </a:extLst>
            </p:cNvPr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41">
              <a:extLst>
                <a:ext uri="{FF2B5EF4-FFF2-40B4-BE49-F238E27FC236}">
                  <a16:creationId xmlns:a16="http://schemas.microsoft.com/office/drawing/2014/main" id="{6AA4B018-2270-30B7-59F6-638878F8E6BB}"/>
                </a:ext>
              </a:extLst>
            </p:cNvPr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42">
            <a:extLst>
              <a:ext uri="{FF2B5EF4-FFF2-40B4-BE49-F238E27FC236}">
                <a16:creationId xmlns:a16="http://schemas.microsoft.com/office/drawing/2014/main" id="{E3C9703D-1FB5-FFA2-B3E7-FFD85B48B4FA}"/>
              </a:ext>
            </a:extLst>
          </p:cNvPr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4385C61E-96FB-9F2F-6CE7-7E9A4D00E2B9}"/>
                </a:ext>
              </a:extLst>
            </p:cNvPr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44">
              <a:extLst>
                <a:ext uri="{FF2B5EF4-FFF2-40B4-BE49-F238E27FC236}">
                  <a16:creationId xmlns:a16="http://schemas.microsoft.com/office/drawing/2014/main" id="{015277F0-1746-253E-5B05-DBADA28D976E}"/>
                </a:ext>
              </a:extLst>
            </p:cNvPr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88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303727" y="913505"/>
            <a:ext cx="8548199" cy="9278914"/>
          </a:xfrm>
          <a:custGeom>
            <a:avLst/>
            <a:gdLst/>
            <a:ahLst/>
            <a:cxnLst/>
            <a:rect l="l" t="t" r="r" b="b"/>
            <a:pathLst>
              <a:path w="8548199" h="9278914">
                <a:moveTo>
                  <a:pt x="0" y="0"/>
                </a:moveTo>
                <a:lnTo>
                  <a:pt x="8548199" y="0"/>
                </a:lnTo>
                <a:lnTo>
                  <a:pt x="8548199" y="9278914"/>
                </a:lnTo>
                <a:lnTo>
                  <a:pt x="0" y="927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062195" y="1338519"/>
            <a:ext cx="8607648" cy="7462580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4600" y="8572500"/>
            <a:ext cx="857250" cy="8572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8385" y="8737609"/>
            <a:ext cx="529680" cy="527032"/>
          </a:xfrm>
          <a:custGeom>
            <a:avLst/>
            <a:gdLst/>
            <a:ahLst/>
            <a:cxnLst/>
            <a:rect l="l" t="t" r="r" b="b"/>
            <a:pathLst>
              <a:path w="529680" h="527032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399573">
            <a:off x="1673507" y="4194905"/>
            <a:ext cx="5215642" cy="1897190"/>
          </a:xfrm>
          <a:custGeom>
            <a:avLst/>
            <a:gdLst/>
            <a:ahLst/>
            <a:cxnLst/>
            <a:rect l="l" t="t" r="r" b="b"/>
            <a:pathLst>
              <a:path w="5215642" h="1897190">
                <a:moveTo>
                  <a:pt x="0" y="0"/>
                </a:moveTo>
                <a:lnTo>
                  <a:pt x="5215641" y="0"/>
                </a:lnTo>
                <a:lnTo>
                  <a:pt x="5215641" y="1897190"/>
                </a:lnTo>
                <a:lnTo>
                  <a:pt x="0" y="1897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96400" y="-1190948"/>
            <a:ext cx="5956381" cy="2792054"/>
          </a:xfrm>
          <a:custGeom>
            <a:avLst/>
            <a:gdLst/>
            <a:ahLst/>
            <a:cxnLst/>
            <a:rect l="l" t="t" r="r" b="b"/>
            <a:pathLst>
              <a:path w="5956381" h="2792054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215851" y="3086100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91086" y="3221161"/>
            <a:ext cx="7180484" cy="10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7"/>
              </a:lnSpc>
            </a:pPr>
            <a:r>
              <a:rPr lang="en-US" sz="7492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40214" y="8993583"/>
            <a:ext cx="5815176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https://yanarex.github.io/shuttle-app/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34771" y="8496300"/>
            <a:ext cx="53122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Visit our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433</Words>
  <Application>Microsoft Office PowerPoint</Application>
  <PresentationFormat>Custom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Public Sans Bold</vt:lpstr>
      <vt:lpstr>Public Sans</vt:lpstr>
      <vt:lpstr>Calibri</vt:lpstr>
      <vt:lpstr>Arial</vt:lpstr>
      <vt:lpstr>Archivo Black</vt:lpstr>
      <vt:lpstr>TT Norms Bold</vt:lpstr>
      <vt:lpstr>TT Norms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Panther Shuttle App</dc:title>
  <cp:lastModifiedBy>Tony Arrington</cp:lastModifiedBy>
  <cp:revision>3</cp:revision>
  <dcterms:created xsi:type="dcterms:W3CDTF">2006-08-16T00:00:00Z</dcterms:created>
  <dcterms:modified xsi:type="dcterms:W3CDTF">2025-09-08T20:12:12Z</dcterms:modified>
  <dc:identifier>DAGxmW3bCYQ</dc:identifier>
</cp:coreProperties>
</file>